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FB7A-2510-4318-A56E-6269DCDFD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3B1A2-BB38-49E6-A681-04F72E74E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2E5A6-7086-4CD7-9AEC-EFE6BDCD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0205-1797-4660-AB79-E535F6C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8908C-8BC5-44D5-BC2B-D96C08ED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4352-6EB1-42DC-98A5-0944D0B8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4DF8D-A8DE-4EAF-8231-4C6F9A3EB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7F80-3345-4475-B11B-E2B2AECF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36C1B-DCC5-41FB-85D7-8CF77A5C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12404-E589-4B59-A31C-90D21929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807D13-D6F3-43AA-804D-B2C9F817C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352EC-B70B-4321-BCE5-0CFE38C4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02B4D-4E1D-4ED0-B559-575D071E9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2B22-1089-4782-BA0F-9F1B0D6F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D2B8B-972C-4271-B156-65956838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1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B25F-7EC7-43CE-A0F7-DE81914B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B10B-DFAF-4B2B-BFEB-28D91295E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4478E-4D35-46E6-89E8-C5C7E306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8051-D50D-4520-9D0B-7EADE0CB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7259-E900-48BF-91E9-7C89448F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5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2E84-BC48-45DE-95B9-FCB0C046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D9F43-6248-47C8-8519-07106529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ACAC9-8900-43B7-A1C2-0EC3D222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F2DB6-F5FF-4B44-ABA4-2B047636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F1949-3B00-4E5E-B44E-5544BC27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0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3749-68B7-4911-8530-260DA739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D678E-3692-4B04-BBB4-AC4B5CAB8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553C4-0F6C-45BC-977D-4DF8753BA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F4695-95EE-4703-B5FD-36662760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175B2-42E7-4C08-9999-A3F83F3E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36484-1F39-47CC-8319-BEE7815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73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4C35-B5C3-48CC-823D-EC5411EE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EF58A-0B3C-4472-88E0-1D54EBA67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A5D9B-2264-4BAC-847B-EEE82DA80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AFB37C-7FE1-4AFE-A601-0D1C944F7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BAE9-15F6-4F47-97D7-E38C7EB01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325647-88CD-482E-80AA-83A366A6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00399-0756-488E-85B7-06468B79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73389-E86E-4AA9-99D2-02E89C51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6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D377-CF5E-4899-8BD9-365265A2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69F1C-1251-4E90-B968-F7AF8E33E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7DFBF-EFF9-4DD0-8D0D-78F9E307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89F6D-4AAA-4E51-8593-38A0EC47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3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1C64D-8F88-4995-AE78-E721CC28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D1823-6BD4-4D15-A5A4-F9084AA6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4F5E4-B828-4D61-B80E-7BE6D32F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4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F592-BD7F-4D7E-BEE6-46980F7A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6C806-57D2-4A88-8B39-5507272EF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0FFBA-ED8B-4F2B-988A-4F3377E0F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4D823-CAE5-4716-86BF-3A6328C6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5BE75-7C70-44DE-9DE2-F55A845C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39C4A-48B5-4D5F-8F69-E60A0657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2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7761-48E4-4988-B276-FA908B58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1D3A23-34E0-4C27-A7C2-5C769601C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DAA8-FC46-4843-AE1E-85E6DB968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83BCA-47D2-4A8E-A599-C6F20B20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1B3DA-1623-4591-B81C-265EF3DF1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71B94-983C-448F-8527-878BA0CE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0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ECC0F1-A0DF-4065-976D-FF352DC2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826F5-E164-4843-8C1B-ED052E93B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19106-94AB-4039-A36A-EB5AC6C52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FBFFF-A267-4867-BDB6-776293153E4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1287E-3DDE-4842-B456-4606EB73C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76EF2-8462-4C86-A47B-A161CB1A1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AD8F7-1734-49AD-9636-DDF6749A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9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944B7-4141-432E-80EB-F764623A1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" y="1381125"/>
            <a:ext cx="6471920" cy="165703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  <a:effectLst>
                  <a:outerShdw blurRad="12700" dist="25400" dir="16200000" sx="102000" sy="102000" rotWithShape="0">
                    <a:schemeClr val="tx1">
                      <a:alpha val="49000"/>
                    </a:schemeClr>
                  </a:outerShdw>
                </a:effectLst>
              </a:rPr>
              <a:t>RF Optimization Tool</a:t>
            </a:r>
            <a:br>
              <a:rPr lang="en-US" sz="6600" dirty="0">
                <a:solidFill>
                  <a:schemeClr val="bg1"/>
                </a:solidFill>
                <a:effectLst>
                  <a:outerShdw blurRad="12700" dist="25400" dir="16200000" sx="102000" sy="102000" rotWithShape="0">
                    <a:schemeClr val="tx1">
                      <a:alpha val="49000"/>
                    </a:schemeClr>
                  </a:outerShdw>
                </a:effectLst>
              </a:rPr>
            </a:br>
            <a:r>
              <a:rPr lang="en-US" sz="6600" dirty="0">
                <a:solidFill>
                  <a:schemeClr val="bg1"/>
                </a:solidFill>
                <a:effectLst>
                  <a:outerShdw blurRad="12700" dist="25400" dir="16200000" sx="102000" sy="102000" rotWithShape="0">
                    <a:schemeClr val="tx1">
                      <a:alpha val="49000"/>
                    </a:schemeClr>
                  </a:outerShdw>
                </a:effectLst>
              </a:rPr>
              <a:t>v2.0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A9FD9-2AA1-4E46-9207-5C65F1B2A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8600" y="2869248"/>
            <a:ext cx="4124960" cy="58388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Mobile Networks</a:t>
            </a:r>
          </a:p>
        </p:txBody>
      </p:sp>
    </p:spTree>
    <p:extLst>
      <p:ext uri="{BB962C8B-B14F-4D97-AF65-F5344CB8AC3E}">
        <p14:creationId xmlns:p14="http://schemas.microsoft.com/office/powerpoint/2010/main" val="8155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F43C28D-804A-44CC-8873-D92F40EA994A}"/>
              </a:ext>
            </a:extLst>
          </p:cNvPr>
          <p:cNvSpPr/>
          <p:nvPr/>
        </p:nvSpPr>
        <p:spPr>
          <a:xfrm>
            <a:off x="7919721" y="4740177"/>
            <a:ext cx="3886200" cy="178510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B34D9-B3AE-4794-839F-E776BFFA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RF Optimization Tool - Enhanced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289315-8F4B-4FDF-8BDA-CD727A5401DA}"/>
              </a:ext>
            </a:extLst>
          </p:cNvPr>
          <p:cNvGrpSpPr/>
          <p:nvPr/>
        </p:nvGrpSpPr>
        <p:grpSpPr>
          <a:xfrm>
            <a:off x="662304" y="1704148"/>
            <a:ext cx="5871685" cy="3706052"/>
            <a:chOff x="426719" y="1446145"/>
            <a:chExt cx="7850345" cy="49540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7D7552-C013-4661-9678-5FF115BD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40" y="1446145"/>
              <a:ext cx="4886960" cy="224872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AC156C-C27A-4393-8DFB-5D290BE8B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19" y="3502978"/>
              <a:ext cx="4047489" cy="212789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9D2071-E2D9-4889-816A-B76ADA9E6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321" y="2716516"/>
              <a:ext cx="4475262" cy="189595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99EE56-9DB7-456C-9344-42662388E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0" y="4498154"/>
              <a:ext cx="4213064" cy="19020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C24A66D-2E29-4DDE-BCA2-203EEA57BED5}"/>
              </a:ext>
            </a:extLst>
          </p:cNvPr>
          <p:cNvSpPr txBox="1"/>
          <p:nvPr/>
        </p:nvSpPr>
        <p:spPr>
          <a:xfrm>
            <a:off x="8356601" y="4971009"/>
            <a:ext cx="3254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bg1"/>
                </a:solidFill>
              </a:rPr>
              <a:t>Tool – Tilt Calculator: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Python Flask, Pandas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Machine Learning: </a:t>
            </a:r>
            <a:r>
              <a:rPr lang="en-US" sz="1600" dirty="0" err="1">
                <a:solidFill>
                  <a:schemeClr val="bg1"/>
                </a:solidFill>
              </a:rPr>
              <a:t>Keras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SKLearn</a:t>
            </a:r>
            <a:endParaRPr lang="en-US" sz="16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HTML, CSS, Bootstrap.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C71E976D-4AC1-4ACE-99A1-7145C291FC54}"/>
              </a:ext>
            </a:extLst>
          </p:cNvPr>
          <p:cNvSpPr/>
          <p:nvPr/>
        </p:nvSpPr>
        <p:spPr>
          <a:xfrm rot="21009255">
            <a:off x="6141657" y="1367275"/>
            <a:ext cx="5876920" cy="3404205"/>
          </a:xfrm>
          <a:prstGeom prst="star5">
            <a:avLst>
              <a:gd name="adj" fmla="val 24017"/>
              <a:gd name="hf" fmla="val 105146"/>
              <a:gd name="vf" fmla="val 11055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NEW!</a:t>
            </a:r>
          </a:p>
          <a:p>
            <a:pPr algn="ctr"/>
            <a:r>
              <a:rPr lang="en-US" sz="2400" b="1" dirty="0"/>
              <a:t>Tilt Calculator</a:t>
            </a:r>
          </a:p>
          <a:p>
            <a:pPr algn="ctr"/>
            <a:endParaRPr lang="en-US" dirty="0"/>
          </a:p>
          <a:p>
            <a:pPr algn="ctr"/>
            <a:r>
              <a:rPr lang="en-US" sz="2000" b="1" dirty="0"/>
              <a:t>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566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B34D9-B3AE-4794-839F-E776BFFA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Tilt Parameter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B3AC560-74CB-45A0-A800-60DBA202C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8" y="2509911"/>
            <a:ext cx="10589765" cy="3997637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B19BAAD5-5137-45C1-8422-1C711B31D500}"/>
              </a:ext>
            </a:extLst>
          </p:cNvPr>
          <p:cNvSpPr/>
          <p:nvPr/>
        </p:nvSpPr>
        <p:spPr>
          <a:xfrm rot="20074249">
            <a:off x="1587800" y="3362772"/>
            <a:ext cx="1302242" cy="532091"/>
          </a:xfrm>
          <a:prstGeom prst="arc">
            <a:avLst>
              <a:gd name="adj1" fmla="val 19020862"/>
              <a:gd name="adj2" fmla="val 0"/>
            </a:avLst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AC2D394-89F8-41FF-8E5C-AA4813229360}"/>
              </a:ext>
            </a:extLst>
          </p:cNvPr>
          <p:cNvCxnSpPr>
            <a:cxnSpLocks/>
          </p:cNvCxnSpPr>
          <p:nvPr/>
        </p:nvCxnSpPr>
        <p:spPr>
          <a:xfrm flipV="1">
            <a:off x="2641600" y="2702560"/>
            <a:ext cx="1991360" cy="518160"/>
          </a:xfrm>
          <a:prstGeom prst="curvedConnector3">
            <a:avLst>
              <a:gd name="adj1" fmla="val 423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CF6E55-108A-45B8-90AF-54AFADE33090}"/>
              </a:ext>
            </a:extLst>
          </p:cNvPr>
          <p:cNvSpPr txBox="1"/>
          <p:nvPr/>
        </p:nvSpPr>
        <p:spPr>
          <a:xfrm>
            <a:off x="4632960" y="2580640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Tilt: Angle between antenna position and tower</a:t>
            </a:r>
          </a:p>
        </p:txBody>
      </p:sp>
    </p:spTree>
    <p:extLst>
      <p:ext uri="{BB962C8B-B14F-4D97-AF65-F5344CB8AC3E}">
        <p14:creationId xmlns:p14="http://schemas.microsoft.com/office/powerpoint/2010/main" val="362317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34D9-B3AE-4794-839F-E776BFFA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Tilt Calculator – 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7E39B-2166-472F-B402-57DD3A63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" y="1727201"/>
            <a:ext cx="9119485" cy="386448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7499BE-D4A3-45FE-AA95-21E3A5999296}"/>
              </a:ext>
            </a:extLst>
          </p:cNvPr>
          <p:cNvSpPr/>
          <p:nvPr/>
        </p:nvSpPr>
        <p:spPr>
          <a:xfrm>
            <a:off x="838200" y="1767840"/>
            <a:ext cx="8478520" cy="843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77283-AC7E-40D1-AD47-39B62602EBC2}"/>
              </a:ext>
            </a:extLst>
          </p:cNvPr>
          <p:cNvSpPr txBox="1"/>
          <p:nvPr/>
        </p:nvSpPr>
        <p:spPr>
          <a:xfrm>
            <a:off x="3326516" y="2744707"/>
            <a:ext cx="2434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X: 19 input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B6261-C0E1-4124-9A38-1895C64939A5}"/>
              </a:ext>
            </a:extLst>
          </p:cNvPr>
          <p:cNvSpPr txBox="1"/>
          <p:nvPr/>
        </p:nvSpPr>
        <p:spPr>
          <a:xfrm>
            <a:off x="10038081" y="1727201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Y (Tilt):</a:t>
            </a:r>
          </a:p>
          <a:p>
            <a:r>
              <a:rPr lang="en-US" b="1" dirty="0">
                <a:solidFill>
                  <a:srgbClr val="FFFF00"/>
                </a:solidFill>
              </a:rPr>
              <a:t>[0, 5, 10, 15]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143D3-59EB-4650-832B-91AE641E39F6}"/>
              </a:ext>
            </a:extLst>
          </p:cNvPr>
          <p:cNvSpPr txBox="1"/>
          <p:nvPr/>
        </p:nvSpPr>
        <p:spPr>
          <a:xfrm>
            <a:off x="10038081" y="3585865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26015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70232-EDBD-49D1-93BB-6D58344AF05D}"/>
              </a:ext>
            </a:extLst>
          </p:cNvPr>
          <p:cNvSpPr txBox="1"/>
          <p:nvPr/>
        </p:nvSpPr>
        <p:spPr>
          <a:xfrm>
            <a:off x="701040" y="575056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Information </a:t>
            </a:r>
            <a:r>
              <a:rPr lang="en-US" sz="2000" dirty="0" err="1">
                <a:solidFill>
                  <a:schemeClr val="bg1"/>
                </a:solidFill>
              </a:rPr>
              <a:t>splitted</a:t>
            </a:r>
            <a:r>
              <a:rPr lang="en-US" sz="2000" dirty="0">
                <a:solidFill>
                  <a:schemeClr val="bg1"/>
                </a:solidFill>
              </a:rPr>
              <a:t> into 3 models for better understanding: </a:t>
            </a:r>
            <a:r>
              <a:rPr lang="en-US" sz="2000" dirty="0" err="1">
                <a:solidFill>
                  <a:schemeClr val="bg1"/>
                </a:solidFill>
              </a:rPr>
              <a:t>DenseUrban</a:t>
            </a:r>
            <a:r>
              <a:rPr lang="en-US" sz="2000" dirty="0">
                <a:solidFill>
                  <a:schemeClr val="bg1"/>
                </a:solidFill>
              </a:rPr>
              <a:t>, Urban and Rural</a:t>
            </a:r>
          </a:p>
        </p:txBody>
      </p:sp>
    </p:spTree>
    <p:extLst>
      <p:ext uri="{BB962C8B-B14F-4D97-AF65-F5344CB8AC3E}">
        <p14:creationId xmlns:p14="http://schemas.microsoft.com/office/powerpoint/2010/main" val="99838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34D9-B3AE-4794-839F-E776BFFA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Tilt Calculator –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D2188-78F3-4968-8CBC-ED6047EE6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90" y="1576228"/>
            <a:ext cx="9134290" cy="450518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CB751-8C79-4541-A3FE-618572B43420}"/>
              </a:ext>
            </a:extLst>
          </p:cNvPr>
          <p:cNvSpPr txBox="1"/>
          <p:nvPr/>
        </p:nvSpPr>
        <p:spPr>
          <a:xfrm>
            <a:off x="7010400" y="1778000"/>
            <a:ext cx="3495040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Learning Deep Neural</a:t>
            </a:r>
          </a:p>
          <a:p>
            <a:pPr algn="ctr"/>
            <a:endParaRPr lang="en-US" sz="1600" dirty="0">
              <a:solidFill>
                <a:srgbClr val="FF0000"/>
              </a:solidFill>
            </a:endParaRP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6 Hidden Levels</a:t>
            </a:r>
          </a:p>
        </p:txBody>
      </p:sp>
    </p:spTree>
    <p:extLst>
      <p:ext uri="{BB962C8B-B14F-4D97-AF65-F5344CB8AC3E}">
        <p14:creationId xmlns:p14="http://schemas.microsoft.com/office/powerpoint/2010/main" val="8354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34D9-B3AE-4794-839F-E776BFFA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Tilt Calculator –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99568-119A-478E-8556-899D97C1F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1" r="12569"/>
          <a:stretch/>
        </p:blipFill>
        <p:spPr>
          <a:xfrm>
            <a:off x="446211" y="1904048"/>
            <a:ext cx="4217229" cy="199739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2B6011-54FD-46D3-8E06-D1FF154169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1"/>
          <a:stretch/>
        </p:blipFill>
        <p:spPr>
          <a:xfrm>
            <a:off x="2277096" y="2317501"/>
            <a:ext cx="3475412" cy="132485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A33A3-A9B3-4C2F-B63B-430FB54D6B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15412"/>
          <a:stretch/>
        </p:blipFill>
        <p:spPr>
          <a:xfrm>
            <a:off x="6025071" y="1890284"/>
            <a:ext cx="4637849" cy="196595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5C50D9-17A7-4F2C-8BA3-E91E2C09FB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70"/>
          <a:stretch/>
        </p:blipFill>
        <p:spPr>
          <a:xfrm>
            <a:off x="8140720" y="2227976"/>
            <a:ext cx="3556574" cy="132556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81DBFB-55C5-45EA-9C9B-649FC0C0D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60" y="4420876"/>
            <a:ext cx="5534219" cy="196595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B91277-883E-4E42-B4C2-542380D09D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63"/>
          <a:stretch/>
        </p:blipFill>
        <p:spPr>
          <a:xfrm>
            <a:off x="4582160" y="4825290"/>
            <a:ext cx="4074160" cy="13338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985C21-2C35-42E9-8B7F-1081B592D02D}"/>
              </a:ext>
            </a:extLst>
          </p:cNvPr>
          <p:cNvSpPr txBox="1"/>
          <p:nvPr/>
        </p:nvSpPr>
        <p:spPr>
          <a:xfrm>
            <a:off x="670560" y="1371600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DenseUrban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E69AD6-0FAC-4E41-B7BD-7EF2F1393CC3}"/>
              </a:ext>
            </a:extLst>
          </p:cNvPr>
          <p:cNvSpPr txBox="1"/>
          <p:nvPr/>
        </p:nvSpPr>
        <p:spPr>
          <a:xfrm>
            <a:off x="9794240" y="1432560"/>
            <a:ext cx="122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Urban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CC8EC-24BF-468D-AB02-03B2AC1DF755}"/>
              </a:ext>
            </a:extLst>
          </p:cNvPr>
          <p:cNvSpPr txBox="1"/>
          <p:nvPr/>
        </p:nvSpPr>
        <p:spPr>
          <a:xfrm>
            <a:off x="1772505" y="4013200"/>
            <a:ext cx="120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Rural</a:t>
            </a:r>
          </a:p>
        </p:txBody>
      </p:sp>
      <p:sp>
        <p:nvSpPr>
          <p:cNvPr id="22" name="Star: 6 Points 21">
            <a:extLst>
              <a:ext uri="{FF2B5EF4-FFF2-40B4-BE49-F238E27FC236}">
                <a16:creationId xmlns:a16="http://schemas.microsoft.com/office/drawing/2014/main" id="{4B4FC807-DB27-4A22-B7BC-16055335A867}"/>
              </a:ext>
            </a:extLst>
          </p:cNvPr>
          <p:cNvSpPr/>
          <p:nvPr/>
        </p:nvSpPr>
        <p:spPr>
          <a:xfrm rot="1098806">
            <a:off x="9418636" y="4400809"/>
            <a:ext cx="2104665" cy="1757985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Stored in *.sav files</a:t>
            </a:r>
          </a:p>
        </p:txBody>
      </p:sp>
    </p:spTree>
    <p:extLst>
      <p:ext uri="{BB962C8B-B14F-4D97-AF65-F5344CB8AC3E}">
        <p14:creationId xmlns:p14="http://schemas.microsoft.com/office/powerpoint/2010/main" val="141277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B34D9-B3AE-4794-839F-E776BFFA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Tilt Calculator - Interface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0D560A0-C736-4A7B-93E7-0D84FB417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47" y="3031021"/>
            <a:ext cx="5341898" cy="2630885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ADA786A-2D32-4E5C-BDD8-97BCF43BA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" y="3011173"/>
            <a:ext cx="5491369" cy="258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466132-0732-43C4-B071-2AE63AF982CE}"/>
              </a:ext>
            </a:extLst>
          </p:cNvPr>
          <p:cNvSpPr txBox="1"/>
          <p:nvPr/>
        </p:nvSpPr>
        <p:spPr>
          <a:xfrm>
            <a:off x="2346961" y="2408836"/>
            <a:ext cx="1788158" cy="37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Parameters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9CB1-CC1C-4907-BE63-BD4A8EEE32CC}"/>
              </a:ext>
            </a:extLst>
          </p:cNvPr>
          <p:cNvSpPr txBox="1"/>
          <p:nvPr/>
        </p:nvSpPr>
        <p:spPr>
          <a:xfrm>
            <a:off x="8195631" y="2398675"/>
            <a:ext cx="1855943" cy="38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Tilt Result</a:t>
            </a:r>
          </a:p>
        </p:txBody>
      </p:sp>
    </p:spTree>
    <p:extLst>
      <p:ext uri="{BB962C8B-B14F-4D97-AF65-F5344CB8AC3E}">
        <p14:creationId xmlns:p14="http://schemas.microsoft.com/office/powerpoint/2010/main" val="4174673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119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RF Optimization Tool v2.0</vt:lpstr>
      <vt:lpstr>RF Optimization Tool - Enhanced</vt:lpstr>
      <vt:lpstr>Tilt Parameter</vt:lpstr>
      <vt:lpstr>Tilt Calculator – Machine Learning</vt:lpstr>
      <vt:lpstr>Tilt Calculator – Machine Learning</vt:lpstr>
      <vt:lpstr>Tilt Calculator – Machine Learning</vt:lpstr>
      <vt:lpstr>Tilt Calculator -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 Optimization Tool v2.0</dc:title>
  <dc:creator>Julia Palomino Chavez -X (jpalomin - SRA OSS Inc at Cisco)</dc:creator>
  <cp:lastModifiedBy>Julia Юля Palomino</cp:lastModifiedBy>
  <cp:revision>2</cp:revision>
  <dcterms:created xsi:type="dcterms:W3CDTF">2019-11-12T18:14:44Z</dcterms:created>
  <dcterms:modified xsi:type="dcterms:W3CDTF">2019-11-12T20:06:16Z</dcterms:modified>
</cp:coreProperties>
</file>